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8912406F-2EA7-4A97-B45C-4374140F1BF6}" type="datetimeFigureOut">
              <a:rPr lang="nl-NL" smtClean="0"/>
              <a:t>7-11-2019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F3FAF2C-96C0-474F-A55F-C2E77B39D79C}" type="slidenum">
              <a:rPr lang="nl-NL" smtClean="0"/>
              <a:t>‹nr.›</a:t>
            </a:fld>
            <a:endParaRPr lang="nl-NL"/>
          </a:p>
        </p:txBody>
      </p:sp>
    </p:spTree>
    <p:extLst>
      <p:ext uri="{BB962C8B-B14F-4D97-AF65-F5344CB8AC3E}">
        <p14:creationId xmlns:p14="http://schemas.microsoft.com/office/powerpoint/2010/main" val="76724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912406F-2EA7-4A97-B45C-4374140F1BF6}" type="datetimeFigureOut">
              <a:rPr lang="nl-NL" smtClean="0"/>
              <a:t>7-11-2019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F3FAF2C-96C0-474F-A55F-C2E77B39D79C}" type="slidenum">
              <a:rPr lang="nl-NL" smtClean="0"/>
              <a:t>‹nr.›</a:t>
            </a:fld>
            <a:endParaRPr lang="nl-NL"/>
          </a:p>
        </p:txBody>
      </p:sp>
    </p:spTree>
    <p:extLst>
      <p:ext uri="{BB962C8B-B14F-4D97-AF65-F5344CB8AC3E}">
        <p14:creationId xmlns:p14="http://schemas.microsoft.com/office/powerpoint/2010/main" val="614290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912406F-2EA7-4A97-B45C-4374140F1BF6}" type="datetimeFigureOut">
              <a:rPr lang="nl-NL" smtClean="0"/>
              <a:t>7-11-2019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F3FAF2C-96C0-474F-A55F-C2E77B39D79C}" type="slidenum">
              <a:rPr lang="nl-NL" smtClean="0"/>
              <a:t>‹nr.›</a:t>
            </a:fld>
            <a:endParaRPr lang="nl-NL"/>
          </a:p>
        </p:txBody>
      </p:sp>
    </p:spTree>
    <p:extLst>
      <p:ext uri="{BB962C8B-B14F-4D97-AF65-F5344CB8AC3E}">
        <p14:creationId xmlns:p14="http://schemas.microsoft.com/office/powerpoint/2010/main" val="3040922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912406F-2EA7-4A97-B45C-4374140F1BF6}" type="datetimeFigureOut">
              <a:rPr lang="nl-NL" smtClean="0"/>
              <a:t>7-11-2019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F3FAF2C-96C0-474F-A55F-C2E77B39D79C}" type="slidenum">
              <a:rPr lang="nl-NL" smtClean="0"/>
              <a:t>‹nr.›</a:t>
            </a:fld>
            <a:endParaRPr lang="nl-NL"/>
          </a:p>
        </p:txBody>
      </p:sp>
    </p:spTree>
    <p:extLst>
      <p:ext uri="{BB962C8B-B14F-4D97-AF65-F5344CB8AC3E}">
        <p14:creationId xmlns:p14="http://schemas.microsoft.com/office/powerpoint/2010/main" val="3531008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8912406F-2EA7-4A97-B45C-4374140F1BF6}" type="datetimeFigureOut">
              <a:rPr lang="nl-NL" smtClean="0"/>
              <a:t>7-11-2019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F3FAF2C-96C0-474F-A55F-C2E77B39D79C}" type="slidenum">
              <a:rPr lang="nl-NL" smtClean="0"/>
              <a:t>‹nr.›</a:t>
            </a:fld>
            <a:endParaRPr lang="nl-NL"/>
          </a:p>
        </p:txBody>
      </p:sp>
    </p:spTree>
    <p:extLst>
      <p:ext uri="{BB962C8B-B14F-4D97-AF65-F5344CB8AC3E}">
        <p14:creationId xmlns:p14="http://schemas.microsoft.com/office/powerpoint/2010/main" val="3744402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8912406F-2EA7-4A97-B45C-4374140F1BF6}" type="datetimeFigureOut">
              <a:rPr lang="nl-NL" smtClean="0"/>
              <a:t>7-11-2019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F3FAF2C-96C0-474F-A55F-C2E77B39D79C}" type="slidenum">
              <a:rPr lang="nl-NL" smtClean="0"/>
              <a:t>‹nr.›</a:t>
            </a:fld>
            <a:endParaRPr lang="nl-NL"/>
          </a:p>
        </p:txBody>
      </p:sp>
    </p:spTree>
    <p:extLst>
      <p:ext uri="{BB962C8B-B14F-4D97-AF65-F5344CB8AC3E}">
        <p14:creationId xmlns:p14="http://schemas.microsoft.com/office/powerpoint/2010/main" val="13220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8912406F-2EA7-4A97-B45C-4374140F1BF6}" type="datetimeFigureOut">
              <a:rPr lang="nl-NL" smtClean="0"/>
              <a:t>7-11-2019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2F3FAF2C-96C0-474F-A55F-C2E77B39D79C}" type="slidenum">
              <a:rPr lang="nl-NL" smtClean="0"/>
              <a:t>‹nr.›</a:t>
            </a:fld>
            <a:endParaRPr lang="nl-NL"/>
          </a:p>
        </p:txBody>
      </p:sp>
    </p:spTree>
    <p:extLst>
      <p:ext uri="{BB962C8B-B14F-4D97-AF65-F5344CB8AC3E}">
        <p14:creationId xmlns:p14="http://schemas.microsoft.com/office/powerpoint/2010/main" val="639918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8912406F-2EA7-4A97-B45C-4374140F1BF6}" type="datetimeFigureOut">
              <a:rPr lang="nl-NL" smtClean="0"/>
              <a:t>7-11-2019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2F3FAF2C-96C0-474F-A55F-C2E77B39D79C}" type="slidenum">
              <a:rPr lang="nl-NL" smtClean="0"/>
              <a:t>‹nr.›</a:t>
            </a:fld>
            <a:endParaRPr lang="nl-NL"/>
          </a:p>
        </p:txBody>
      </p:sp>
    </p:spTree>
    <p:extLst>
      <p:ext uri="{BB962C8B-B14F-4D97-AF65-F5344CB8AC3E}">
        <p14:creationId xmlns:p14="http://schemas.microsoft.com/office/powerpoint/2010/main" val="3509613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912406F-2EA7-4A97-B45C-4374140F1BF6}" type="datetimeFigureOut">
              <a:rPr lang="nl-NL" smtClean="0"/>
              <a:t>7-11-2019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2F3FAF2C-96C0-474F-A55F-C2E77B39D79C}" type="slidenum">
              <a:rPr lang="nl-NL" smtClean="0"/>
              <a:t>‹nr.›</a:t>
            </a:fld>
            <a:endParaRPr lang="nl-NL"/>
          </a:p>
        </p:txBody>
      </p:sp>
    </p:spTree>
    <p:extLst>
      <p:ext uri="{BB962C8B-B14F-4D97-AF65-F5344CB8AC3E}">
        <p14:creationId xmlns:p14="http://schemas.microsoft.com/office/powerpoint/2010/main" val="43174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8912406F-2EA7-4A97-B45C-4374140F1BF6}" type="datetimeFigureOut">
              <a:rPr lang="nl-NL" smtClean="0"/>
              <a:t>7-11-2019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F3FAF2C-96C0-474F-A55F-C2E77B39D79C}" type="slidenum">
              <a:rPr lang="nl-NL" smtClean="0"/>
              <a:t>‹nr.›</a:t>
            </a:fld>
            <a:endParaRPr lang="nl-NL"/>
          </a:p>
        </p:txBody>
      </p:sp>
    </p:spTree>
    <p:extLst>
      <p:ext uri="{BB962C8B-B14F-4D97-AF65-F5344CB8AC3E}">
        <p14:creationId xmlns:p14="http://schemas.microsoft.com/office/powerpoint/2010/main" val="3172698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8912406F-2EA7-4A97-B45C-4374140F1BF6}" type="datetimeFigureOut">
              <a:rPr lang="nl-NL" smtClean="0"/>
              <a:t>7-11-2019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F3FAF2C-96C0-474F-A55F-C2E77B39D79C}" type="slidenum">
              <a:rPr lang="nl-NL" smtClean="0"/>
              <a:t>‹nr.›</a:t>
            </a:fld>
            <a:endParaRPr lang="nl-NL"/>
          </a:p>
        </p:txBody>
      </p:sp>
    </p:spTree>
    <p:extLst>
      <p:ext uri="{BB962C8B-B14F-4D97-AF65-F5344CB8AC3E}">
        <p14:creationId xmlns:p14="http://schemas.microsoft.com/office/powerpoint/2010/main" val="3466512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12406F-2EA7-4A97-B45C-4374140F1BF6}" type="datetimeFigureOut">
              <a:rPr lang="nl-NL" smtClean="0"/>
              <a:t>7-11-2019</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FAF2C-96C0-474F-A55F-C2E77B39D79C}" type="slidenum">
              <a:rPr lang="nl-NL" smtClean="0"/>
              <a:t>‹nr.›</a:t>
            </a:fld>
            <a:endParaRPr lang="nl-NL"/>
          </a:p>
        </p:txBody>
      </p:sp>
    </p:spTree>
    <p:extLst>
      <p:ext uri="{BB962C8B-B14F-4D97-AF65-F5344CB8AC3E}">
        <p14:creationId xmlns:p14="http://schemas.microsoft.com/office/powerpoint/2010/main" val="3497846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Bloemen, vruchten en zaden</a:t>
            </a:r>
            <a:endParaRPr lang="nl-NL" dirty="0"/>
          </a:p>
        </p:txBody>
      </p:sp>
      <p:sp>
        <p:nvSpPr>
          <p:cNvPr id="3" name="Ondertitel 2"/>
          <p:cNvSpPr>
            <a:spLocks noGrp="1"/>
          </p:cNvSpPr>
          <p:nvPr>
            <p:ph type="subTitle" idx="1"/>
          </p:nvPr>
        </p:nvSpPr>
        <p:spPr/>
        <p:txBody>
          <a:bodyPr/>
          <a:lstStyle/>
          <a:p>
            <a:r>
              <a:rPr lang="nl-NL" dirty="0" smtClean="0"/>
              <a:t>Plantenfysiologie</a:t>
            </a:r>
          </a:p>
          <a:p>
            <a:r>
              <a:rPr lang="nl-NL" dirty="0" smtClean="0"/>
              <a:t>Klas 1</a:t>
            </a:r>
            <a:endParaRPr lang="nl-NL" dirty="0"/>
          </a:p>
        </p:txBody>
      </p:sp>
    </p:spTree>
    <p:extLst>
      <p:ext uri="{BB962C8B-B14F-4D97-AF65-F5344CB8AC3E}">
        <p14:creationId xmlns:p14="http://schemas.microsoft.com/office/powerpoint/2010/main" val="40530885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a:t>
            </a:r>
            <a:r>
              <a:rPr lang="nl-NL" dirty="0" smtClean="0"/>
              <a:t>estuiving</a:t>
            </a:r>
            <a:endParaRPr lang="nl-NL" dirty="0"/>
          </a:p>
        </p:txBody>
      </p:sp>
      <p:sp>
        <p:nvSpPr>
          <p:cNvPr id="3" name="Tijdelijke aanduiding voor inhoud 2"/>
          <p:cNvSpPr>
            <a:spLocks noGrp="1"/>
          </p:cNvSpPr>
          <p:nvPr>
            <p:ph idx="1"/>
          </p:nvPr>
        </p:nvSpPr>
        <p:spPr/>
        <p:txBody>
          <a:bodyPr>
            <a:normAutofit fontScale="92500"/>
          </a:bodyPr>
          <a:lstStyle/>
          <a:p>
            <a:r>
              <a:rPr lang="nl-NL" dirty="0" smtClean="0"/>
              <a:t>Soortkruisingen komen in de natuur regelmatig voor. </a:t>
            </a:r>
          </a:p>
          <a:p>
            <a:endParaRPr lang="nl-NL" dirty="0"/>
          </a:p>
          <a:p>
            <a:r>
              <a:rPr lang="nl-NL" dirty="0" smtClean="0"/>
              <a:t>Een kruising is meestal tussen twee soorten uit hetzelfde geslacht, maar ook kruisingen tussen twee soorten uit verschillende geslachten komen voor bijvoorbeeld ×</a:t>
            </a:r>
            <a:r>
              <a:rPr lang="nl-NL" dirty="0" err="1" smtClean="0"/>
              <a:t>Triticale</a:t>
            </a:r>
            <a:r>
              <a:rPr lang="nl-NL" dirty="0" smtClean="0"/>
              <a:t>, een kruising van </a:t>
            </a:r>
            <a:r>
              <a:rPr lang="nl-NL" dirty="0" err="1" smtClean="0"/>
              <a:t>Triticum</a:t>
            </a:r>
            <a:r>
              <a:rPr lang="nl-NL" dirty="0" smtClean="0"/>
              <a:t> (tarwe) en </a:t>
            </a:r>
            <a:r>
              <a:rPr lang="nl-NL" dirty="0" err="1" smtClean="0"/>
              <a:t>Secale</a:t>
            </a:r>
            <a:r>
              <a:rPr lang="nl-NL" dirty="0" smtClean="0"/>
              <a:t> (rogge).</a:t>
            </a:r>
          </a:p>
          <a:p>
            <a:r>
              <a:rPr lang="nl-NL" dirty="0" smtClean="0"/>
              <a:t>Er ontstaan hybride soorten.</a:t>
            </a:r>
            <a:endParaRPr lang="nl-NL" dirty="0"/>
          </a:p>
        </p:txBody>
      </p:sp>
    </p:spTree>
    <p:extLst>
      <p:ext uri="{BB962C8B-B14F-4D97-AF65-F5344CB8AC3E}">
        <p14:creationId xmlns:p14="http://schemas.microsoft.com/office/powerpoint/2010/main" val="26189944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Kruisbestuiving</a:t>
            </a:r>
            <a:endParaRPr lang="nl-NL" dirty="0"/>
          </a:p>
        </p:txBody>
      </p:sp>
      <p:sp>
        <p:nvSpPr>
          <p:cNvPr id="3" name="Tijdelijke aanduiding voor inhoud 2"/>
          <p:cNvSpPr>
            <a:spLocks noGrp="1"/>
          </p:cNvSpPr>
          <p:nvPr>
            <p:ph idx="1"/>
          </p:nvPr>
        </p:nvSpPr>
        <p:spPr/>
        <p:txBody>
          <a:bodyPr>
            <a:normAutofit/>
          </a:bodyPr>
          <a:lstStyle/>
          <a:p>
            <a:r>
              <a:rPr lang="nl-NL" dirty="0" smtClean="0"/>
              <a:t>Bij kruisbestuiving (xenogamie) is de bestuiving van een plant door het stuifmeel van een andere plant.</a:t>
            </a:r>
          </a:p>
          <a:p>
            <a:endParaRPr lang="nl-NL" dirty="0"/>
          </a:p>
          <a:p>
            <a:endParaRPr lang="nl-NL" dirty="0"/>
          </a:p>
          <a:p>
            <a:endParaRPr lang="nl-NL" dirty="0"/>
          </a:p>
        </p:txBody>
      </p:sp>
    </p:spTree>
    <p:extLst>
      <p:ext uri="{BB962C8B-B14F-4D97-AF65-F5344CB8AC3E}">
        <p14:creationId xmlns:p14="http://schemas.microsoft.com/office/powerpoint/2010/main" val="3225442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4544" y="305070"/>
            <a:ext cx="8229600" cy="1143000"/>
          </a:xfrm>
        </p:spPr>
        <p:txBody>
          <a:bodyPr/>
          <a:lstStyle/>
          <a:p>
            <a:r>
              <a:rPr lang="nl-NL" dirty="0" smtClean="0"/>
              <a:t>Bevruchting</a:t>
            </a:r>
            <a:endParaRPr lang="nl-NL"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307437"/>
            <a:ext cx="2589469" cy="6449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vak 3"/>
          <p:cNvSpPr txBox="1"/>
          <p:nvPr/>
        </p:nvSpPr>
        <p:spPr>
          <a:xfrm>
            <a:off x="971600" y="1916832"/>
            <a:ext cx="3960440" cy="1754326"/>
          </a:xfrm>
          <a:prstGeom prst="rect">
            <a:avLst/>
          </a:prstGeom>
          <a:noFill/>
        </p:spPr>
        <p:txBody>
          <a:bodyPr wrap="square" rtlCol="0">
            <a:spAutoFit/>
          </a:bodyPr>
          <a:lstStyle/>
          <a:p>
            <a:r>
              <a:rPr lang="nl-NL" dirty="0" smtClean="0"/>
              <a:t>Na bestuiving bewegen de spermacellen in de stuifmeelkorrel door de pollenbuis naar de eicel en versmelten de kern van de spermacel en de kern van de eicel met elkaar. Dit is het moment van bevruchting.</a:t>
            </a:r>
            <a:endParaRPr lang="nl-NL" dirty="0"/>
          </a:p>
        </p:txBody>
      </p:sp>
    </p:spTree>
    <p:extLst>
      <p:ext uri="{BB962C8B-B14F-4D97-AF65-F5344CB8AC3E}">
        <p14:creationId xmlns:p14="http://schemas.microsoft.com/office/powerpoint/2010/main" val="17506374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normAutofit fontScale="77500" lnSpcReduction="20000"/>
          </a:bodyPr>
          <a:lstStyle/>
          <a:p>
            <a:r>
              <a:rPr lang="nl-NL" dirty="0" smtClean="0"/>
              <a:t>Het vruchtbeginsel van de bloem groeit na de bevruchting uit tot een vrucht.</a:t>
            </a:r>
          </a:p>
          <a:p>
            <a:endParaRPr lang="nl-NL" dirty="0"/>
          </a:p>
          <a:p>
            <a:r>
              <a:rPr lang="nl-NL" dirty="0" smtClean="0"/>
              <a:t>In het vruchtbeginsel zitten de zaadbeginsels. De zaadbeginsels groeien na bevruchting van de eicel uit tot de zaden die zich in de vrucht bevinden. In het zaadbeginsel liggen de vrouwelijke voortplantingscellen, de eicellen, te wachten op het moment van bevruchting door de stuifmeelkorrel. Wordt een eicel bevrucht, dan groeit de eicel uit tot het kiemplantje dat zich bevindt in het zaad van de plant. Als het zaad onder goede omstandigheden in de bodem terecht komt gaat het zaad kiemen.</a:t>
            </a:r>
            <a:endParaRPr lang="nl-NL" dirty="0"/>
          </a:p>
        </p:txBody>
      </p:sp>
    </p:spTree>
    <p:extLst>
      <p:ext uri="{BB962C8B-B14F-4D97-AF65-F5344CB8AC3E}">
        <p14:creationId xmlns:p14="http://schemas.microsoft.com/office/powerpoint/2010/main" val="32363176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Vegetatief en generatief vermeerderen</a:t>
            </a:r>
            <a:endParaRPr lang="nl-NL" dirty="0"/>
          </a:p>
        </p:txBody>
      </p:sp>
      <p:sp>
        <p:nvSpPr>
          <p:cNvPr id="3" name="Tijdelijke aanduiding voor inhoud 2"/>
          <p:cNvSpPr>
            <a:spLocks noGrp="1"/>
          </p:cNvSpPr>
          <p:nvPr>
            <p:ph idx="1"/>
          </p:nvPr>
        </p:nvSpPr>
        <p:spPr/>
        <p:txBody>
          <a:bodyPr>
            <a:normAutofit fontScale="92500" lnSpcReduction="10000"/>
          </a:bodyPr>
          <a:lstStyle/>
          <a:p>
            <a:r>
              <a:rPr lang="nl-NL" dirty="0" smtClean="0"/>
              <a:t>Vegetatief </a:t>
            </a:r>
            <a:r>
              <a:rPr lang="nl-NL" dirty="0" smtClean="0">
                <a:sym typeface="Wingdings" pitchFamily="2" charset="2"/>
              </a:rPr>
              <a:t> doormiddel van delen van de plant (stekken, enten, scheuten, blad, uitlopers e.d.)</a:t>
            </a:r>
            <a:endParaRPr lang="nl-NL" dirty="0" smtClean="0"/>
          </a:p>
          <a:p>
            <a:endParaRPr lang="nl-NL" dirty="0"/>
          </a:p>
          <a:p>
            <a:endParaRPr lang="nl-NL" dirty="0" smtClean="0"/>
          </a:p>
          <a:p>
            <a:r>
              <a:rPr lang="nl-NL" dirty="0" smtClean="0"/>
              <a:t>Generatief </a:t>
            </a:r>
            <a:r>
              <a:rPr lang="nl-NL" dirty="0" smtClean="0">
                <a:sym typeface="Wingdings" pitchFamily="2" charset="2"/>
              </a:rPr>
              <a:t> doormiddel van zaad</a:t>
            </a:r>
          </a:p>
          <a:p>
            <a:r>
              <a:rPr lang="nl-NL" dirty="0"/>
              <a:t>Bij generatief vermeerderen is de nakomeling identiek aan de moederplant. Wel kunnen er ook ziektes van de moerplant overgaan op de nakomelingen.</a:t>
            </a:r>
          </a:p>
          <a:p>
            <a:endParaRPr lang="nl-NL" dirty="0"/>
          </a:p>
        </p:txBody>
      </p:sp>
    </p:spTree>
    <p:extLst>
      <p:ext uri="{BB962C8B-B14F-4D97-AF65-F5344CB8AC3E}">
        <p14:creationId xmlns:p14="http://schemas.microsoft.com/office/powerpoint/2010/main" val="38780987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Opdracht</a:t>
            </a:r>
            <a:endParaRPr lang="nl-NL" dirty="0"/>
          </a:p>
        </p:txBody>
      </p:sp>
      <p:sp>
        <p:nvSpPr>
          <p:cNvPr id="3" name="Tijdelijke aanduiding voor inhoud 2"/>
          <p:cNvSpPr>
            <a:spLocks noGrp="1"/>
          </p:cNvSpPr>
          <p:nvPr>
            <p:ph idx="1"/>
          </p:nvPr>
        </p:nvSpPr>
        <p:spPr/>
        <p:txBody>
          <a:bodyPr>
            <a:normAutofit fontScale="92500" lnSpcReduction="20000"/>
          </a:bodyPr>
          <a:lstStyle/>
          <a:p>
            <a:r>
              <a:rPr lang="nl-NL" dirty="0" smtClean="0"/>
              <a:t>Leg de volgende begrippen in eigen woorden uit en verduidelijk dit met een afbeelding:</a:t>
            </a:r>
          </a:p>
          <a:p>
            <a:pPr>
              <a:buFont typeface="Courier New" pitchFamily="49" charset="0"/>
              <a:buChar char="o"/>
            </a:pPr>
            <a:r>
              <a:rPr lang="nl-NL" dirty="0" smtClean="0">
                <a:sym typeface="Wingdings" pitchFamily="2" charset="2"/>
              </a:rPr>
              <a:t>Bestuiving</a:t>
            </a:r>
          </a:p>
          <a:p>
            <a:pPr>
              <a:buFont typeface="Courier New" pitchFamily="49" charset="0"/>
              <a:buChar char="o"/>
            </a:pPr>
            <a:r>
              <a:rPr lang="nl-NL" dirty="0" smtClean="0">
                <a:sym typeface="Wingdings" pitchFamily="2" charset="2"/>
              </a:rPr>
              <a:t>Bevruchting</a:t>
            </a:r>
          </a:p>
          <a:p>
            <a:pPr>
              <a:buFont typeface="Courier New" pitchFamily="49" charset="0"/>
              <a:buChar char="o"/>
            </a:pPr>
            <a:endParaRPr lang="nl-NL" dirty="0">
              <a:sym typeface="Wingdings" pitchFamily="2" charset="2"/>
            </a:endParaRPr>
          </a:p>
          <a:p>
            <a:r>
              <a:rPr lang="nl-NL" dirty="0" smtClean="0">
                <a:sym typeface="Wingdings" pitchFamily="2" charset="2"/>
              </a:rPr>
              <a:t>Ga op zoek naar de volgende onderdelen in de kas/tuin e.d. fotografeer en benoem.</a:t>
            </a:r>
          </a:p>
          <a:p>
            <a:pPr marL="0" indent="0">
              <a:buNone/>
            </a:pPr>
            <a:endParaRPr lang="nl-NL" sz="1800" dirty="0" smtClean="0">
              <a:sym typeface="Wingdings" pitchFamily="2" charset="2"/>
            </a:endParaRPr>
          </a:p>
          <a:p>
            <a:pPr marL="0" indent="0">
              <a:buNone/>
            </a:pPr>
            <a:r>
              <a:rPr lang="nl-NL" sz="1800" dirty="0" smtClean="0">
                <a:sym typeface="Wingdings" pitchFamily="2" charset="2"/>
              </a:rPr>
              <a:t>Vrucht (vruchtbeginsel)</a:t>
            </a:r>
          </a:p>
          <a:p>
            <a:pPr marL="0" indent="0">
              <a:buNone/>
            </a:pPr>
            <a:endParaRPr lang="nl-NL" sz="1800" dirty="0" smtClean="0">
              <a:sym typeface="Wingdings" pitchFamily="2" charset="2"/>
            </a:endParaRPr>
          </a:p>
          <a:p>
            <a:pPr marL="0" indent="0">
              <a:buNone/>
            </a:pPr>
            <a:r>
              <a:rPr lang="nl-NL" sz="1800" dirty="0" smtClean="0">
                <a:sym typeface="Wingdings" pitchFamily="2" charset="2"/>
              </a:rPr>
              <a:t>Zaadbeginsel</a:t>
            </a:r>
          </a:p>
          <a:p>
            <a:pPr marL="0" indent="0">
              <a:buNone/>
            </a:pPr>
            <a:r>
              <a:rPr lang="nl-NL" sz="1800" dirty="0" smtClean="0">
                <a:sym typeface="Wingdings" pitchFamily="2" charset="2"/>
              </a:rPr>
              <a:t>Bloem (haal deze uit elkaar en benoem alle onderdelen die we behandeld hebben + functie)</a:t>
            </a:r>
            <a:r>
              <a:rPr lang="nl-NL" dirty="0" smtClean="0"/>
              <a:t> </a:t>
            </a:r>
            <a:endParaRPr lang="nl-NL" dirty="0"/>
          </a:p>
          <a:p>
            <a:endParaRPr lang="nl-NL" dirty="0"/>
          </a:p>
        </p:txBody>
      </p:sp>
    </p:spTree>
    <p:extLst>
      <p:ext uri="{BB962C8B-B14F-4D97-AF65-F5344CB8AC3E}">
        <p14:creationId xmlns:p14="http://schemas.microsoft.com/office/powerpoint/2010/main" val="31208073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Bloemen</a:t>
            </a:r>
            <a:endParaRPr lang="nl-NL" dirty="0"/>
          </a:p>
        </p:txBody>
      </p:sp>
      <p:sp>
        <p:nvSpPr>
          <p:cNvPr id="3" name="Tijdelijke aanduiding voor inhoud 2"/>
          <p:cNvSpPr>
            <a:spLocks noGrp="1"/>
          </p:cNvSpPr>
          <p:nvPr>
            <p:ph idx="1"/>
          </p:nvPr>
        </p:nvSpPr>
        <p:spPr/>
        <p:txBody>
          <a:bodyPr/>
          <a:lstStyle/>
          <a:p>
            <a:r>
              <a:rPr lang="nl-NL" dirty="0" smtClean="0"/>
              <a:t>Waar zijn bloemen goed voor?</a:t>
            </a:r>
          </a:p>
          <a:p>
            <a:endParaRPr lang="nl-NL" dirty="0" smtClean="0"/>
          </a:p>
          <a:p>
            <a:r>
              <a:rPr lang="nl-NL" dirty="0" smtClean="0"/>
              <a:t>Lokken van insecten;</a:t>
            </a:r>
            <a:endParaRPr lang="nl-NL" dirty="0"/>
          </a:p>
          <a:p>
            <a:r>
              <a:rPr lang="nl-NL" dirty="0" smtClean="0"/>
              <a:t>Bevruchting (voorplantingsorgaan);</a:t>
            </a:r>
          </a:p>
          <a:p>
            <a:endParaRPr lang="nl-NL" dirty="0"/>
          </a:p>
        </p:txBody>
      </p:sp>
    </p:spTree>
    <p:extLst>
      <p:ext uri="{BB962C8B-B14F-4D97-AF65-F5344CB8AC3E}">
        <p14:creationId xmlns:p14="http://schemas.microsoft.com/office/powerpoint/2010/main" val="41401809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r>
              <a:rPr lang="nl-NL" dirty="0" smtClean="0"/>
              <a:t>Mannelijke voortplantingsorganen</a:t>
            </a:r>
          </a:p>
          <a:p>
            <a:r>
              <a:rPr lang="nl-NL" dirty="0" smtClean="0">
                <a:sym typeface="Wingdings" pitchFamily="2" charset="2"/>
              </a:rPr>
              <a:t> meeldraden</a:t>
            </a:r>
          </a:p>
          <a:p>
            <a:endParaRPr lang="nl-NL" dirty="0">
              <a:sym typeface="Wingdings" pitchFamily="2" charset="2"/>
            </a:endParaRPr>
          </a:p>
          <a:p>
            <a:r>
              <a:rPr lang="nl-NL" dirty="0" smtClean="0">
                <a:sym typeface="Wingdings" pitchFamily="2" charset="2"/>
              </a:rPr>
              <a:t>Vrouwelijke voortplantingsorgaan</a:t>
            </a:r>
          </a:p>
          <a:p>
            <a:r>
              <a:rPr lang="nl-NL" dirty="0" smtClean="0">
                <a:sym typeface="Wingdings" pitchFamily="2" charset="2"/>
              </a:rPr>
              <a:t> stamper</a:t>
            </a:r>
            <a:endParaRPr lang="nl-NL" dirty="0"/>
          </a:p>
        </p:txBody>
      </p:sp>
    </p:spTree>
    <p:extLst>
      <p:ext uri="{BB962C8B-B14F-4D97-AF65-F5344CB8AC3E}">
        <p14:creationId xmlns:p14="http://schemas.microsoft.com/office/powerpoint/2010/main" val="35545530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521" y="1628800"/>
            <a:ext cx="7826956"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55346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Kroonbladeren</a:t>
            </a:r>
            <a:endParaRPr lang="nl-NL" dirty="0"/>
          </a:p>
        </p:txBody>
      </p:sp>
      <p:sp>
        <p:nvSpPr>
          <p:cNvPr id="3" name="Tijdelijke aanduiding voor inhoud 2"/>
          <p:cNvSpPr>
            <a:spLocks noGrp="1"/>
          </p:cNvSpPr>
          <p:nvPr>
            <p:ph idx="1"/>
          </p:nvPr>
        </p:nvSpPr>
        <p:spPr/>
        <p:txBody>
          <a:bodyPr/>
          <a:lstStyle/>
          <a:p>
            <a:endParaRPr lang="nl-NL" dirty="0" smtClean="0"/>
          </a:p>
          <a:p>
            <a:endParaRPr lang="nl-NL" dirty="0"/>
          </a:p>
          <a:p>
            <a:endParaRPr lang="nl-NL" dirty="0" smtClean="0"/>
          </a:p>
          <a:p>
            <a:endParaRPr lang="nl-NL" dirty="0"/>
          </a:p>
          <a:p>
            <a:endParaRPr lang="nl-NL" dirty="0" smtClean="0"/>
          </a:p>
          <a:p>
            <a:endParaRPr lang="nl-NL" dirty="0"/>
          </a:p>
          <a:p>
            <a:endParaRPr lang="nl-N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869" y="1772816"/>
            <a:ext cx="3810000" cy="263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3292007"/>
            <a:ext cx="3521968" cy="3565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50831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Kelkbladeren</a:t>
            </a:r>
            <a:endParaRPr lang="nl-NL" dirty="0"/>
          </a:p>
        </p:txBody>
      </p:sp>
      <p:sp>
        <p:nvSpPr>
          <p:cNvPr id="3" name="Tijdelijke aanduiding voor inhoud 2"/>
          <p:cNvSpPr>
            <a:spLocks noGrp="1"/>
          </p:cNvSpPr>
          <p:nvPr>
            <p:ph idx="1"/>
          </p:nvPr>
        </p:nvSpPr>
        <p:spPr/>
        <p:txBody>
          <a:bodyPr/>
          <a:lstStyle/>
          <a:p>
            <a:r>
              <a:rPr lang="nl-NL" dirty="0" smtClean="0"/>
              <a:t>Functie:</a:t>
            </a:r>
          </a:p>
          <a:p>
            <a:pPr marL="0" indent="0">
              <a:buNone/>
            </a:pPr>
            <a:r>
              <a:rPr lang="nl-NL" sz="1800" dirty="0"/>
              <a:t>Als de bloem nog in een knop zit, biedt de bloemkelk bescherming. Het zorgt ervoor dat wanneer het warm is de bloem niet uitdroogt en wanneer het veel te koud is dat de bloem niet kapot vriest.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3068960"/>
            <a:ext cx="2533650"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6453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84784"/>
            <a:ext cx="2434871" cy="5157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r>
              <a:rPr lang="nl-NL" dirty="0" smtClean="0"/>
              <a:t>Meeldraden en stampers</a:t>
            </a:r>
            <a:endParaRPr lang="nl-NL" dirty="0"/>
          </a:p>
        </p:txBody>
      </p:sp>
      <p:sp>
        <p:nvSpPr>
          <p:cNvPr id="3" name="Tijdelijke aanduiding voor inhoud 2"/>
          <p:cNvSpPr>
            <a:spLocks noGrp="1"/>
          </p:cNvSpPr>
          <p:nvPr>
            <p:ph idx="1"/>
          </p:nvPr>
        </p:nvSpPr>
        <p:spPr/>
        <p:txBody>
          <a:bodyPr>
            <a:normAutofit fontScale="70000" lnSpcReduction="20000"/>
          </a:bodyPr>
          <a:lstStyle/>
          <a:p>
            <a:endParaRPr lang="nl-NL" dirty="0" smtClean="0"/>
          </a:p>
          <a:p>
            <a:endParaRPr lang="nl-NL" dirty="0"/>
          </a:p>
          <a:p>
            <a:endParaRPr lang="nl-NL" dirty="0" smtClean="0"/>
          </a:p>
          <a:p>
            <a:endParaRPr lang="nl-NL" dirty="0"/>
          </a:p>
          <a:p>
            <a:endParaRPr lang="nl-NL" dirty="0" smtClean="0"/>
          </a:p>
          <a:p>
            <a:endParaRPr lang="nl-NL" dirty="0"/>
          </a:p>
          <a:p>
            <a:pPr lvl="2"/>
            <a:endParaRPr lang="nl-NL" dirty="0" smtClean="0"/>
          </a:p>
          <a:p>
            <a:pPr lvl="8"/>
            <a:r>
              <a:rPr lang="nl-NL" dirty="0" smtClean="0"/>
              <a:t>Bovenin zie je een soort van trechter. Dat noemen we de stempel, op de stempel worden de stuifmeelkorrels opgevangen.</a:t>
            </a:r>
          </a:p>
          <a:p>
            <a:pPr lvl="5"/>
            <a:endParaRPr lang="nl-NL" dirty="0" smtClean="0"/>
          </a:p>
          <a:p>
            <a:pPr lvl="8"/>
            <a:r>
              <a:rPr lang="nl-NL" dirty="0" smtClean="0"/>
              <a:t>De buis die aan de stempel vastzit noemen we de stijl.</a:t>
            </a:r>
          </a:p>
          <a:p>
            <a:pPr lvl="5"/>
            <a:endParaRPr lang="nl-NL" dirty="0" smtClean="0"/>
          </a:p>
          <a:p>
            <a:pPr lvl="8"/>
            <a:r>
              <a:rPr lang="nl-NL" dirty="0" smtClean="0"/>
              <a:t>Die uiteindelijk uitkomt bij het ronde dikke gedeelte onderin. Dit noemen we het vruchtbeginsel</a:t>
            </a:r>
          </a:p>
          <a:p>
            <a:pPr lvl="5"/>
            <a:endParaRPr lang="nl-NL" dirty="0" smtClean="0"/>
          </a:p>
          <a:p>
            <a:pPr lvl="8"/>
            <a:r>
              <a:rPr lang="nl-NL" dirty="0" smtClean="0"/>
              <a:t>In dit vruchtbeginsel zitten een of meerdere zaadbeginsels. In ieder zaadbeginsel ontstaat een eicel</a:t>
            </a:r>
            <a:endParaRPr lang="nl-NL" dirty="0"/>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1340768"/>
            <a:ext cx="2880320" cy="2027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92853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Een en tweeslachtige planten</a:t>
            </a:r>
            <a:endParaRPr lang="nl-NL" dirty="0"/>
          </a:p>
        </p:txBody>
      </p:sp>
      <p:sp>
        <p:nvSpPr>
          <p:cNvPr id="3" name="Tijdelijke aanduiding voor inhoud 2"/>
          <p:cNvSpPr>
            <a:spLocks noGrp="1"/>
          </p:cNvSpPr>
          <p:nvPr>
            <p:ph idx="1"/>
          </p:nvPr>
        </p:nvSpPr>
        <p:spPr/>
        <p:txBody>
          <a:bodyPr/>
          <a:lstStyle/>
          <a:p>
            <a:r>
              <a:rPr lang="nl-NL" dirty="0" smtClean="0"/>
              <a:t>Een bloem die enkel meeldraden heeft of enkel alleen stampers noemen we eenslachtig</a:t>
            </a:r>
          </a:p>
          <a:p>
            <a:endParaRPr lang="nl-NL" dirty="0"/>
          </a:p>
          <a:p>
            <a:r>
              <a:rPr lang="nl-NL" dirty="0" smtClean="0"/>
              <a:t>Tweeslachtig wil zeggen dat de bloemen zowel meeldraden als stampers hebben.</a:t>
            </a:r>
          </a:p>
          <a:p>
            <a:endParaRPr lang="nl-NL" dirty="0"/>
          </a:p>
          <a:p>
            <a:endParaRPr lang="nl-NL" dirty="0"/>
          </a:p>
        </p:txBody>
      </p:sp>
    </p:spTree>
    <p:extLst>
      <p:ext uri="{BB962C8B-B14F-4D97-AF65-F5344CB8AC3E}">
        <p14:creationId xmlns:p14="http://schemas.microsoft.com/office/powerpoint/2010/main" val="19263337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Bestuiving</a:t>
            </a:r>
            <a:endParaRPr lang="nl-NL" dirty="0"/>
          </a:p>
        </p:txBody>
      </p:sp>
      <p:sp>
        <p:nvSpPr>
          <p:cNvPr id="3" name="Tijdelijke aanduiding voor inhoud 2"/>
          <p:cNvSpPr>
            <a:spLocks noGrp="1"/>
          </p:cNvSpPr>
          <p:nvPr>
            <p:ph idx="1"/>
          </p:nvPr>
        </p:nvSpPr>
        <p:spPr/>
        <p:txBody>
          <a:bodyPr>
            <a:normAutofit/>
          </a:bodyPr>
          <a:lstStyle/>
          <a:p>
            <a:r>
              <a:rPr lang="nl-NL" dirty="0" smtClean="0"/>
              <a:t>Bestuiving en bevruchting zijn niet hetzelfde: bestuiving kan leiden tot bevruchting maar dat hoeft niet. </a:t>
            </a:r>
          </a:p>
          <a:p>
            <a:endParaRPr lang="nl-NL" dirty="0"/>
          </a:p>
        </p:txBody>
      </p:sp>
    </p:spTree>
    <p:extLst>
      <p:ext uri="{BB962C8B-B14F-4D97-AF65-F5344CB8AC3E}">
        <p14:creationId xmlns:p14="http://schemas.microsoft.com/office/powerpoint/2010/main" val="597460850"/>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TotalTime>
  <Words>509</Words>
  <Application>Microsoft Office PowerPoint</Application>
  <PresentationFormat>Diavoorstelling (4:3)</PresentationFormat>
  <Paragraphs>73</Paragraphs>
  <Slides>15</Slides>
  <Notes>0</Notes>
  <HiddenSlides>0</HiddenSlides>
  <MMClips>0</MMClips>
  <ScaleCrop>false</ScaleCrop>
  <HeadingPairs>
    <vt:vector size="4" baseType="variant">
      <vt:variant>
        <vt:lpstr>Thema</vt:lpstr>
      </vt:variant>
      <vt:variant>
        <vt:i4>1</vt:i4>
      </vt:variant>
      <vt:variant>
        <vt:lpstr>Diatitels</vt:lpstr>
      </vt:variant>
      <vt:variant>
        <vt:i4>15</vt:i4>
      </vt:variant>
    </vt:vector>
  </HeadingPairs>
  <TitlesOfParts>
    <vt:vector size="16" baseType="lpstr">
      <vt:lpstr>Kantoorthema</vt:lpstr>
      <vt:lpstr>Bloemen, vruchten en zaden</vt:lpstr>
      <vt:lpstr>Bloemen</vt:lpstr>
      <vt:lpstr>PowerPoint-presentatie</vt:lpstr>
      <vt:lpstr>PowerPoint-presentatie</vt:lpstr>
      <vt:lpstr>Kroonbladeren</vt:lpstr>
      <vt:lpstr>Kelkbladeren</vt:lpstr>
      <vt:lpstr>Meeldraden en stampers</vt:lpstr>
      <vt:lpstr>Een en tweeslachtige planten</vt:lpstr>
      <vt:lpstr>Bestuiving</vt:lpstr>
      <vt:lpstr>Bestuiving</vt:lpstr>
      <vt:lpstr>Kruisbestuiving</vt:lpstr>
      <vt:lpstr>Bevruchting</vt:lpstr>
      <vt:lpstr>PowerPoint-presentatie</vt:lpstr>
      <vt:lpstr>Vegetatief en generatief vermeerderen</vt:lpstr>
      <vt:lpstr>Opdracht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Bloemen, vruchten en zaden</dc:title>
  <dc:creator>admin</dc:creator>
  <cp:lastModifiedBy>admin</cp:lastModifiedBy>
  <cp:revision>10</cp:revision>
  <dcterms:created xsi:type="dcterms:W3CDTF">2019-11-07T20:07:15Z</dcterms:created>
  <dcterms:modified xsi:type="dcterms:W3CDTF">2019-11-07T21:51:05Z</dcterms:modified>
</cp:coreProperties>
</file>